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8" r:id="rId4"/>
    <p:sldId id="270" r:id="rId5"/>
    <p:sldId id="271" r:id="rId6"/>
    <p:sldId id="272" r:id="rId7"/>
    <p:sldId id="263" r:id="rId8"/>
    <p:sldId id="317" r:id="rId9"/>
    <p:sldId id="303" r:id="rId10"/>
    <p:sldId id="265" r:id="rId11"/>
    <p:sldId id="267" r:id="rId12"/>
    <p:sldId id="266" r:id="rId13"/>
    <p:sldId id="274" r:id="rId14"/>
    <p:sldId id="310" r:id="rId15"/>
    <p:sldId id="311" r:id="rId16"/>
    <p:sldId id="309" r:id="rId17"/>
    <p:sldId id="280" r:id="rId18"/>
    <p:sldId id="283" r:id="rId19"/>
    <p:sldId id="284" r:id="rId20"/>
    <p:sldId id="285" r:id="rId21"/>
    <p:sldId id="286" r:id="rId22"/>
    <p:sldId id="292" r:id="rId23"/>
    <p:sldId id="291" r:id="rId24"/>
    <p:sldId id="314" r:id="rId25"/>
    <p:sldId id="318" r:id="rId26"/>
    <p:sldId id="294" r:id="rId27"/>
    <p:sldId id="319" r:id="rId28"/>
    <p:sldId id="293" r:id="rId29"/>
    <p:sldId id="320" r:id="rId30"/>
    <p:sldId id="321" r:id="rId31"/>
    <p:sldId id="322" r:id="rId32"/>
    <p:sldId id="323" r:id="rId33"/>
    <p:sldId id="324" r:id="rId34"/>
    <p:sldId id="295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138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9B906753-DDA1-413D-A643-49B4B4B48632}" type="datetimeFigureOut">
              <a:rPr lang="en-US" smtClean="0"/>
              <a:pPr/>
              <a:t>5/26/2024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471DB523-1AA6-4CEA-8517-94BE0944421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erywellmind.com/howard-gardner-biography-2795511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verywellmind.com/robert-sternberg-biography-1949-2795530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erywellmind.com/alfred-binet-biography-2795503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erywellmind.com/what-is-problem-solving-2795485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erywellmind.com/what-is-a-theory-2795970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erywellmind.com/what-is-general-intelligence-2795210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09800" y="457200"/>
            <a:ext cx="63246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209800" y="3733800"/>
            <a:ext cx="632460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tx1"/>
                </a:solidFill>
              </a:rPr>
              <a:t>Theory of Multiple Intelligences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>
            <a:normAutofit/>
          </a:bodyPr>
          <a:lstStyle/>
          <a:p>
            <a:pPr fontAlgn="base">
              <a:buNone/>
            </a:pPr>
            <a:r>
              <a:rPr lang="en-US" dirty="0"/>
              <a:t>  One of the more recent ideas to emerge is </a:t>
            </a:r>
            <a:r>
              <a:rPr lang="en-US" u="sng" dirty="0">
                <a:hlinkClick r:id="rId2"/>
              </a:rPr>
              <a:t>Howard Gardner</a:t>
            </a:r>
            <a:r>
              <a:rPr lang="en-US" dirty="0"/>
              <a:t>'s theory of multiple intelligences. </a:t>
            </a:r>
          </a:p>
          <a:p>
            <a:pPr fontAlgn="base"/>
            <a:r>
              <a:rPr lang="en-US" dirty="0"/>
              <a:t>He has taken an approach very different from traditional thinking about intelligence. </a:t>
            </a:r>
          </a:p>
          <a:p>
            <a:pPr fontAlgn="base"/>
            <a:r>
              <a:rPr lang="en-US" dirty="0"/>
              <a:t>Gardner argues that we have a minimum eight different forms of intelligence, each relatively independent of the others: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685800"/>
            <a:ext cx="7467600" cy="5788152"/>
          </a:xfrm>
        </p:spPr>
        <p:txBody>
          <a:bodyPr>
            <a:normAutofit/>
          </a:bodyPr>
          <a:lstStyle/>
          <a:p>
            <a:pPr fontAlgn="base"/>
            <a:r>
              <a:rPr lang="en-US" b="1" dirty="0">
                <a:solidFill>
                  <a:srgbClr val="C00000"/>
                </a:solidFill>
              </a:rPr>
              <a:t>Bodily-kinesthetic intelligence</a:t>
            </a:r>
            <a:r>
              <a:rPr lang="en-US" dirty="0"/>
              <a:t>: The ability to control your body movements and to handle objects skillfully ( dancer , dram artists, athletics, surgeons )</a:t>
            </a:r>
          </a:p>
          <a:p>
            <a:pPr fontAlgn="base"/>
            <a:r>
              <a:rPr lang="en-US" b="1" dirty="0">
                <a:solidFill>
                  <a:srgbClr val="C00000"/>
                </a:solidFill>
              </a:rPr>
              <a:t>Interpersonal intelligence</a:t>
            </a:r>
            <a:r>
              <a:rPr lang="en-US" dirty="0"/>
              <a:t>: The capacity to detect and respond appropriately to the moods, motivations, and desires of others (</a:t>
            </a:r>
          </a:p>
          <a:p>
            <a:pPr fontAlgn="base"/>
            <a:r>
              <a:rPr lang="en-US" b="1" dirty="0">
                <a:solidFill>
                  <a:srgbClr val="C00000"/>
                </a:solidFill>
              </a:rPr>
              <a:t>Intrapersonal intelligence</a:t>
            </a:r>
            <a:r>
              <a:rPr lang="en-US" dirty="0"/>
              <a:t>: The capacity to be self-aware and in tune with inner feelings, values, beliefs, and thinking processes</a:t>
            </a:r>
          </a:p>
          <a:p>
            <a:pPr fontAlgn="base"/>
            <a:r>
              <a:rPr lang="en-US" b="1" dirty="0">
                <a:solidFill>
                  <a:srgbClr val="C00000"/>
                </a:solidFill>
              </a:rPr>
              <a:t>Logical-mathematical intelligence</a:t>
            </a:r>
            <a:r>
              <a:rPr lang="en-US" dirty="0"/>
              <a:t>: The ability to think conceptually and abstractly, and the capacity to discern logically or numerical patterns</a:t>
            </a:r>
          </a:p>
          <a:p>
            <a:pPr fontAlgn="base"/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457200"/>
            <a:ext cx="7467600" cy="6016752"/>
          </a:xfrm>
        </p:spPr>
        <p:txBody>
          <a:bodyPr>
            <a:normAutofit lnSpcReduction="10000"/>
          </a:bodyPr>
          <a:lstStyle/>
          <a:p>
            <a:pPr fontAlgn="base"/>
            <a:r>
              <a:rPr lang="en-US" b="1" dirty="0">
                <a:solidFill>
                  <a:srgbClr val="C00000"/>
                </a:solidFill>
              </a:rPr>
              <a:t>Musical intelligence</a:t>
            </a:r>
            <a:r>
              <a:rPr lang="en-US" dirty="0"/>
              <a:t>: The ability to produce and appreciate rhythm, pitch, and timbre</a:t>
            </a:r>
          </a:p>
          <a:p>
            <a:pPr fontAlgn="base"/>
            <a:r>
              <a:rPr lang="en-US" b="1" dirty="0">
                <a:solidFill>
                  <a:srgbClr val="C00000"/>
                </a:solidFill>
              </a:rPr>
              <a:t>Naturalistic intelligence</a:t>
            </a:r>
            <a:r>
              <a:rPr lang="en-US" dirty="0"/>
              <a:t>: The ability to recognize and categorize animals, plants, and other objects in nature</a:t>
            </a:r>
          </a:p>
          <a:p>
            <a:pPr fontAlgn="base"/>
            <a:r>
              <a:rPr lang="en-US" b="1" dirty="0">
                <a:solidFill>
                  <a:srgbClr val="C00000"/>
                </a:solidFill>
              </a:rPr>
              <a:t>Verbal-linguistic intelligence</a:t>
            </a:r>
            <a:r>
              <a:rPr lang="en-US" dirty="0"/>
              <a:t>: Well-developed verbal skills and sensitivity to the sounds, meanings, and rhythms of words</a:t>
            </a:r>
          </a:p>
          <a:p>
            <a:pPr fontAlgn="base"/>
            <a:r>
              <a:rPr lang="en-US" b="1" dirty="0">
                <a:solidFill>
                  <a:srgbClr val="C00000"/>
                </a:solidFill>
              </a:rPr>
              <a:t>Visual-spatial intelligence</a:t>
            </a:r>
            <a:r>
              <a:rPr lang="en-US" dirty="0"/>
              <a:t>: The capacity to think in images and pictures, to visualize accurately and abstractly</a:t>
            </a:r>
          </a:p>
          <a:p>
            <a:pPr fontAlgn="base"/>
            <a:r>
              <a:rPr lang="en-US" dirty="0">
                <a:solidFill>
                  <a:srgbClr val="C00000"/>
                </a:solidFill>
              </a:rPr>
              <a:t>furthermore, he suggests that there may be even more types of intelligence, such as existential </a:t>
            </a:r>
            <a:r>
              <a:rPr lang="en-US" dirty="0"/>
              <a:t>intelligence, which involves identifying and thinking about the fundamental questions of human existence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304800"/>
            <a:ext cx="76200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chemeClr val="tx1"/>
                </a:solidFill>
              </a:rPr>
              <a:t>Triarchic</a:t>
            </a:r>
            <a:r>
              <a:rPr lang="en-US" b="1" dirty="0">
                <a:solidFill>
                  <a:schemeClr val="tx1"/>
                </a:solidFill>
              </a:rPr>
              <a:t> Theory of Intelligence</a:t>
            </a:r>
            <a:r>
              <a:rPr lang="en-US" b="1" u="sng" dirty="0">
                <a:solidFill>
                  <a:schemeClr val="tx1"/>
                </a:solidFill>
                <a:hlinkClick r:id="rId2"/>
              </a:rPr>
              <a:t>  by Robert Sternberg </a:t>
            </a:r>
            <a:br>
              <a:rPr lang="en-US" dirty="0"/>
            </a:br>
            <a:endParaRPr lang="en-US" dirty="0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" y="2286000"/>
            <a:ext cx="7391400" cy="4191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533400" y="1066800"/>
            <a:ext cx="7315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400" dirty="0"/>
              <a:t>Intelligence is a "mental activity directed toward purposive adaptation to, selection, and shaping of real-world environments relevant to one's life.“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successful intelligence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pPr fontAlgn="base"/>
            <a:r>
              <a:rPr lang="en-US" dirty="0"/>
              <a:t>While he agreed with Gardner that intelligence is much broader than a single, general ability. </a:t>
            </a:r>
            <a:r>
              <a:rPr lang="en-US" dirty="0">
                <a:solidFill>
                  <a:srgbClr val="FF0000"/>
                </a:solidFill>
              </a:rPr>
              <a:t>Sternberg proposed what he referred to as "successful intelligence,"</a:t>
            </a:r>
            <a:r>
              <a:rPr lang="en-US" dirty="0"/>
              <a:t> which involves three different factors:</a:t>
            </a:r>
          </a:p>
          <a:p>
            <a:r>
              <a:rPr lang="en-US" b="1" dirty="0"/>
              <a:t>Analytical intelligence </a:t>
            </a:r>
            <a:r>
              <a:rPr lang="en-US" dirty="0"/>
              <a:t>(focuses on planning, monitoring, reflection and transfer. Being able to see the solutions) Analytical intelligence: Your ability to evaluate information and solve problems.</a:t>
            </a:r>
          </a:p>
          <a:p>
            <a:r>
              <a:rPr lang="en-US" b="1" dirty="0"/>
              <a:t>Creative intelligence </a:t>
            </a:r>
            <a:r>
              <a:rPr lang="en-US" dirty="0"/>
              <a:t>Creative intelligence: Your ability to come up with new ideas.</a:t>
            </a:r>
          </a:p>
          <a:p>
            <a:r>
              <a:rPr lang="en-US" b="1" dirty="0"/>
              <a:t>Practical intelligence </a:t>
            </a:r>
            <a:r>
              <a:rPr lang="en-US" dirty="0"/>
              <a:t>Practical intelligence: Your ability to adapt to a changing environment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228600"/>
            <a:ext cx="7696199" cy="6169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Assessing Intelligence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Historically an idea was put forward by Sir Francis Galton (1822–1911), an eminent English scientist </a:t>
            </a:r>
          </a:p>
          <a:p>
            <a:r>
              <a:rPr lang="en-US" dirty="0"/>
              <a:t>The  first effort at intelligence testing was based on an uncomplicated but completely wrong assumption: </a:t>
            </a:r>
          </a:p>
          <a:p>
            <a:r>
              <a:rPr lang="en-US" dirty="0">
                <a:solidFill>
                  <a:srgbClr val="C00000"/>
                </a:solidFill>
              </a:rPr>
              <a:t>that the size and shape of a person’s head could be used as an objective measure of intelligence</a:t>
            </a:r>
            <a:r>
              <a:rPr lang="en-US" dirty="0"/>
              <a:t>. </a:t>
            </a:r>
          </a:p>
          <a:p>
            <a:r>
              <a:rPr lang="en-US" dirty="0"/>
              <a:t>Galton’s theories were proved wrong on virtually every count. Head size and shape are not related to intellectual performance, and subsequent research has found little relationship between brain size and intelligence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BINET AND THE DEVELOPMENT OF IQ 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Psychologist </a:t>
            </a:r>
            <a:r>
              <a:rPr lang="en-US" u="sng" dirty="0">
                <a:hlinkClick r:id="rId2"/>
              </a:rPr>
              <a:t>Alfred </a:t>
            </a:r>
            <a:r>
              <a:rPr lang="en-US" u="sng" dirty="0" err="1">
                <a:hlinkClick r:id="rId2"/>
              </a:rPr>
              <a:t>Binet</a:t>
            </a:r>
            <a:r>
              <a:rPr lang="en-US" dirty="0"/>
              <a:t> developed the very first intelligence tests to help the French government identify schoolchildren who needed extra academic assistance.</a:t>
            </a:r>
          </a:p>
          <a:p>
            <a:r>
              <a:rPr lang="en-US" dirty="0" err="1"/>
              <a:t>Binet</a:t>
            </a:r>
            <a:r>
              <a:rPr lang="en-US" dirty="0"/>
              <a:t> was the first to introduce the concept of mental age or a set of abilities that children of a certain age possess (chronological ages.)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685800"/>
            <a:ext cx="7467600" cy="5788152"/>
          </a:xfrm>
        </p:spPr>
        <p:txBody>
          <a:bodyPr>
            <a:normAutofit/>
          </a:bodyPr>
          <a:lstStyle/>
          <a:p>
            <a:r>
              <a:rPr lang="en-US" dirty="0" err="1"/>
              <a:t>Binet</a:t>
            </a:r>
            <a:r>
              <a:rPr lang="en-US" dirty="0"/>
              <a:t> devised the first formal intelligence test, which was designed to identify the “dullest” students in the Paris school system in order to provide them with remedial aid.</a:t>
            </a:r>
          </a:p>
          <a:p>
            <a:r>
              <a:rPr lang="en-US" dirty="0"/>
              <a:t> </a:t>
            </a:r>
            <a:r>
              <a:rPr lang="en-US" dirty="0" err="1"/>
              <a:t>Binet</a:t>
            </a:r>
            <a:r>
              <a:rPr lang="en-US" dirty="0"/>
              <a:t> began by presenting tasks to same-age students who had been labeled “bright” or “dull” by their teachers. </a:t>
            </a:r>
          </a:p>
          <a:p>
            <a:r>
              <a:rPr lang="en-US" dirty="0"/>
              <a:t>If a task could be completed by the bright students but not by the dull ones, he retained that task as a proper test item; otherwise it was discarded. </a:t>
            </a:r>
          </a:p>
          <a:p>
            <a:r>
              <a:rPr lang="en-US" dirty="0"/>
              <a:t>In the end he came up with a test that distinguished between the bright and dull groups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609600"/>
            <a:ext cx="7467600" cy="5864352"/>
          </a:xfrm>
        </p:spPr>
        <p:txBody>
          <a:bodyPr>
            <a:normAutofit/>
          </a:bodyPr>
          <a:lstStyle/>
          <a:p>
            <a:pPr fontAlgn="base"/>
            <a:endParaRPr lang="en-US" dirty="0"/>
          </a:p>
          <a:p>
            <a:pPr fontAlgn="base"/>
            <a:r>
              <a:rPr lang="en-US" dirty="0"/>
              <a:t>At various points throughout recent history, researchers have proposed some different definitions of intelligence. </a:t>
            </a:r>
          </a:p>
          <a:p>
            <a:pPr fontAlgn="base"/>
            <a:r>
              <a:rPr lang="en-US" dirty="0"/>
              <a:t>While these definitions can vary considerably from one theorist to the next, current conceptualizations tend to suggest that intelligence is the ability to:</a:t>
            </a:r>
          </a:p>
          <a:p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3733800"/>
            <a:ext cx="685800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762000"/>
            <a:ext cx="7467600" cy="5711952"/>
          </a:xfrm>
        </p:spPr>
        <p:txBody>
          <a:bodyPr>
            <a:normAutofit/>
          </a:bodyPr>
          <a:lstStyle/>
          <a:p>
            <a:r>
              <a:rPr lang="en-US" dirty="0"/>
              <a:t>On the basis of the </a:t>
            </a:r>
            <a:r>
              <a:rPr lang="en-US" dirty="0" err="1"/>
              <a:t>Binet</a:t>
            </a:r>
            <a:r>
              <a:rPr lang="en-US" dirty="0"/>
              <a:t> test, children were assigned a score relating to their mental age, </a:t>
            </a:r>
          </a:p>
          <a:p>
            <a:r>
              <a:rPr lang="en-US" dirty="0"/>
              <a:t>the age for which a given level of performance is average or typical. </a:t>
            </a:r>
          </a:p>
          <a:p>
            <a:r>
              <a:rPr lang="en-US" dirty="0"/>
              <a:t>For example, if the average 8-year-old answered, say, 45 items correctly on a test, anyone who answered 45 items correctly would be assigned a mental age of 8 years. Consequently, whether the person taking the test was 20 years old or 5 years old, he or she would have the same mental age of 8 years (Cornell, 2006).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intelligence quotient (IQ),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Intelligence quotient (IQ), a measure of intelligence that takes into account an individual’s mental and chronological (physical) age</a:t>
            </a:r>
            <a:r>
              <a:rPr lang="en-US" dirty="0"/>
              <a:t>. </a:t>
            </a:r>
          </a:p>
          <a:p>
            <a:r>
              <a:rPr lang="en-US" dirty="0"/>
              <a:t>Historically, the first IQ scores employed the following formula in which MA stands for mental age and CA for chronological age:</a:t>
            </a:r>
          </a:p>
          <a:p>
            <a:r>
              <a:rPr lang="it-IT" dirty="0"/>
              <a:t>   </a:t>
            </a:r>
            <a:r>
              <a:rPr lang="it-IT" b="1" dirty="0">
                <a:solidFill>
                  <a:srgbClr val="C00000"/>
                </a:solidFill>
              </a:rPr>
              <a:t>IQ score =  MA /CA x100</a:t>
            </a:r>
          </a:p>
          <a:p>
            <a:r>
              <a:rPr lang="en-US" dirty="0"/>
              <a:t>As a bit of trial and error with the formula will show you, anyone who has a mental age equal to his or her chronological age will have an IQ equal to 100. (which is average)</a:t>
            </a:r>
          </a:p>
          <a:p>
            <a:r>
              <a:rPr lang="en-US" dirty="0"/>
              <a:t>Moreover, people with a mental age that is lower than their chronological age will have IQs that are lower than 100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b="1" dirty="0"/>
              <a:t>The intellectually gifted </a:t>
            </a:r>
          </a:p>
          <a:p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The intellectually gifted are people with IQ scores greater than 130. Intellectually gifted people tend to be healthier and more successful than the nongifted</a:t>
            </a:r>
            <a:endParaRPr lang="en-US" dirty="0"/>
          </a:p>
          <a:p>
            <a:endParaRPr lang="en-US" dirty="0"/>
          </a:p>
          <a:p>
            <a:r>
              <a:rPr lang="en-US" dirty="0"/>
              <a:t>intellectually gifted The 2%–4% segment of the population who have IQ scores greater than 130.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INTELLECTUAL DISABILITIES (MENTAL RETARDATION)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Intellectual disability (or mental retardation as it was more traditionally called) occurs in 1%–3% of the population.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Down syndrome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Down syndrome</a:t>
            </a:r>
            <a:r>
              <a:rPr lang="en-US" dirty="0">
                <a:solidFill>
                  <a:srgbClr val="C00000"/>
                </a:solidFill>
              </a:rPr>
              <a:t> is a genetic disorder caused when abnormal cell division results in an extra full or partial copy of chromosome </a:t>
            </a:r>
            <a:r>
              <a:rPr lang="en-US" dirty="0"/>
              <a:t>. In most cases, there is an extra copy of the 21st chromosome, which leads to problems in how the brain and body develop </a:t>
            </a:r>
          </a:p>
          <a:p>
            <a:r>
              <a:rPr lang="en-US" dirty="0"/>
              <a:t>This extra genetic material </a:t>
            </a:r>
            <a:r>
              <a:rPr lang="en-US" b="1" dirty="0"/>
              <a:t>causes</a:t>
            </a:r>
            <a:r>
              <a:rPr lang="en-US" dirty="0"/>
              <a:t> the developmental changes and physical features of </a:t>
            </a:r>
            <a:r>
              <a:rPr lang="en-US" b="1" dirty="0"/>
              <a:t>Down </a:t>
            </a:r>
            <a:r>
              <a:rPr lang="en-US" b="1" dirty="0" err="1"/>
              <a:t>syndrom</a:t>
            </a:r>
            <a:endParaRPr lang="en-US" b="1" dirty="0"/>
          </a:p>
          <a:p>
            <a:r>
              <a:rPr lang="en-US" dirty="0"/>
              <a:t>It represents another major cause of intellectual disabilities. </a:t>
            </a:r>
            <a:r>
              <a:rPr lang="en-US" dirty="0">
                <a:solidFill>
                  <a:srgbClr val="C00000"/>
                </a:solidFill>
              </a:rPr>
              <a:t>Down syndrome results when a person is born with 47 chromosomes instead of the usual 46</a:t>
            </a:r>
            <a:r>
              <a:rPr lang="en-US" dirty="0"/>
              <a:t>. (Humans have 23 pairs of </a:t>
            </a:r>
            <a:r>
              <a:rPr lang="en-US" b="1" dirty="0"/>
              <a:t>chromosomes</a:t>
            </a:r>
            <a:r>
              <a:rPr lang="en-US" dirty="0"/>
              <a:t>, for a total of 46 </a:t>
            </a:r>
            <a:r>
              <a:rPr lang="en-US" b="1" dirty="0"/>
              <a:t>chromosomes )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5A83C-3633-41A3-A791-0030C66BF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7577F9-9C97-4D06-969F-6D25BCCDBB4F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274638"/>
            <a:ext cx="7239000" cy="582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5824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THE ROOTS OF INTELLECTUAL DISABILITIES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most common preventable cause of intellectual disabilities is fetal alcohol syndrome, produced by a mother’s use of alcohol while pregnant. </a:t>
            </a:r>
          </a:p>
          <a:p>
            <a:r>
              <a:rPr lang="en-US" dirty="0"/>
              <a:t> Increasing evidence shows that even small amounts of alcohol intake can produce intellectual deficits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4C8E92-DD54-4479-9F63-5B4C29627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457200"/>
            <a:ext cx="3657600" cy="579120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94F7D29-B904-40C0-A3B2-FE292E0D4549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/>
          <a:stretch>
            <a:fillRect/>
          </a:stretch>
        </p:blipFill>
        <p:spPr>
          <a:xfrm>
            <a:off x="457200" y="274638"/>
            <a:ext cx="4114800" cy="604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6923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THE ROOTS OF INTELLECTUAL DISABILITIES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In other cases of intellectual disabilities, an abnormality occurs in the structure of particular chromosomes. </a:t>
            </a:r>
          </a:p>
          <a:p>
            <a:r>
              <a:rPr lang="en-US" dirty="0"/>
              <a:t>Birth complications, such as a temporary lack of oxygen, may also cause retardation. </a:t>
            </a:r>
          </a:p>
          <a:p>
            <a:r>
              <a:rPr lang="en-US" dirty="0"/>
              <a:t>In some cases, intellectual disabilities begin after birth following a head injury, a stroke, or infections such as meningitis.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2240F-3E57-4EE3-8AD4-A76A2C21F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5ABF795-02BF-46B4-BF11-D15F736343CD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380096" y="381000"/>
            <a:ext cx="7773303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079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Intelligence involves some different mental abilities including logic, reasoning, </a:t>
            </a:r>
            <a:r>
              <a:rPr lang="en-US" u="sng" dirty="0">
                <a:hlinkClick r:id="rId2"/>
              </a:rPr>
              <a:t>problem-solving</a:t>
            </a:r>
            <a:r>
              <a:rPr lang="en-US" dirty="0"/>
              <a:t>, and planning. </a:t>
            </a:r>
          </a:p>
          <a:p>
            <a:r>
              <a:rPr lang="en-US" dirty="0"/>
              <a:t>While the subject of intelligence is one of the largest and most heavily researched, it is also one of the topics that generate the greatest controversy.</a:t>
            </a:r>
          </a:p>
          <a:p>
            <a:r>
              <a:rPr lang="en-GB" b="1" dirty="0"/>
              <a:t>Nature vs. Nurture:</a:t>
            </a:r>
            <a:r>
              <a:rPr lang="en-GB" dirty="0"/>
              <a:t> The debate over whether intelligence is primarily influenced by genetics (nature) or environmental factors (nurture).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4D292-AB8A-4EB8-8279-720B98965FA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762000"/>
            <a:ext cx="7467600" cy="5711952"/>
          </a:xfrm>
        </p:spPr>
        <p:txBody>
          <a:bodyPr>
            <a:normAutofit/>
          </a:bodyPr>
          <a:lstStyle/>
          <a:p>
            <a:r>
              <a:rPr lang="en-GB" b="1" dirty="0"/>
              <a:t>Symptoms of seizures include:</a:t>
            </a:r>
            <a:endParaRPr lang="en-GB" dirty="0"/>
          </a:p>
          <a:p>
            <a:r>
              <a:rPr lang="en-GB" dirty="0"/>
              <a:t>change of consciousness (awareness) unresponsive, staring into space. vague, numbness or tingling sensations.</a:t>
            </a:r>
          </a:p>
          <a:p>
            <a:r>
              <a:rPr lang="en-GB" dirty="0"/>
              <a:t>Hallucinations</a:t>
            </a:r>
          </a:p>
          <a:p>
            <a:r>
              <a:rPr lang="en-GB" b="1" dirty="0"/>
              <a:t>In adults, the main features of ADHD may </a:t>
            </a:r>
            <a:r>
              <a:rPr lang="en-GB" dirty="0"/>
              <a:t>include difficulty paying attention, impulsiveness and restlessness.</a:t>
            </a:r>
          </a:p>
          <a:p>
            <a:r>
              <a:rPr lang="en-GB" b="1" dirty="0"/>
              <a:t>The main symptoms of cerebral palsy </a:t>
            </a:r>
            <a:r>
              <a:rPr lang="en-GB" dirty="0"/>
              <a:t>are problems with movement, co-ordination and development. delays in reaching development milestones – for example, not sitting by 8 months or not walking by 18 months. seeming too stiff or too droopy (hypotonia)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4109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BA8D0-EFB0-43CE-9032-1C3B15A1BCE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b="1" dirty="0"/>
              <a:t>Signs and symptoms </a:t>
            </a:r>
            <a:r>
              <a:rPr lang="en-US" b="1" dirty="0"/>
              <a:t>of autism</a:t>
            </a:r>
            <a:endParaRPr lang="en-GB" b="1" dirty="0"/>
          </a:p>
          <a:p>
            <a:r>
              <a:rPr lang="en-GB" dirty="0"/>
              <a:t>little or no babbling.</a:t>
            </a:r>
          </a:p>
          <a:p>
            <a:r>
              <a:rPr lang="en-GB" dirty="0"/>
              <a:t>little or no eye contact.</a:t>
            </a:r>
          </a:p>
          <a:p>
            <a:r>
              <a:rPr lang="en-GB" dirty="0"/>
              <a:t>showing more interest in objects than people.</a:t>
            </a:r>
          </a:p>
          <a:p>
            <a:r>
              <a:rPr lang="en-GB" dirty="0"/>
              <a:t>appearing not to hear when spoken to directly.</a:t>
            </a:r>
          </a:p>
          <a:p>
            <a:r>
              <a:rPr lang="en-GB" dirty="0"/>
              <a:t>playing with toys in an unusual or limited manner.</a:t>
            </a:r>
          </a:p>
          <a:p>
            <a:r>
              <a:rPr lang="en-GB" dirty="0"/>
              <a:t>repetitive movements with their fingers, hands, arms or head.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495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51864-2577-4AD3-973E-C1CE0A1AD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ADF41-22A2-4CF1-AC51-253AA504551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/>
              <a:t>One of the main differences is that Autism is a spectrum disorder, while Down Syndrome is a genetic disorder. This means that while individuals with Autism can have a wide range of symptoms and abilities, individuals with Down Syndrome typically have similar physical and intellectual characteristics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9788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41AC6-04E7-477F-97F4-C03055F13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74BA1D-30DF-414B-AAB3-938DA46AA606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21640" y="313529"/>
            <a:ext cx="7807960" cy="639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6935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3400" y="1676400"/>
            <a:ext cx="7467600" cy="487375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4400" dirty="0"/>
              <a:t>            Thank You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457200"/>
            <a:ext cx="7467600" cy="6016752"/>
          </a:xfrm>
        </p:spPr>
        <p:txBody>
          <a:bodyPr>
            <a:normAutofit lnSpcReduction="10000"/>
          </a:bodyPr>
          <a:lstStyle/>
          <a:p>
            <a:r>
              <a:rPr lang="en-US" b="1" u="sng" dirty="0"/>
              <a:t>Types of intelligence</a:t>
            </a:r>
          </a:p>
          <a:p>
            <a:pPr>
              <a:buNone/>
            </a:pPr>
            <a:r>
              <a:rPr lang="en-US" b="1" u="sng" dirty="0"/>
              <a:t>1) FLUID INTELLIGENCE </a:t>
            </a:r>
          </a:p>
          <a:p>
            <a:pPr>
              <a:buNone/>
            </a:pPr>
            <a:endParaRPr lang="en-US" dirty="0"/>
          </a:p>
          <a:p>
            <a:r>
              <a:rPr lang="en-US" dirty="0">
                <a:solidFill>
                  <a:srgbClr val="C00000"/>
                </a:solidFill>
              </a:rPr>
              <a:t>Fluid intelligence It reflects our ability to reason effectively, identify patterns, and recognize relationships between concepts</a:t>
            </a:r>
            <a:r>
              <a:rPr lang="en-US" dirty="0"/>
              <a:t>. </a:t>
            </a:r>
          </a:p>
          <a:p>
            <a:r>
              <a:rPr lang="en-US" dirty="0"/>
              <a:t>fluid  Intelligence that reflects the ability to reason abstractly</a:t>
            </a:r>
          </a:p>
          <a:p>
            <a:r>
              <a:rPr lang="en-US" dirty="0"/>
              <a:t> Fluid intelligence encompasses the ability to reason conceptually and abstractly</a:t>
            </a:r>
          </a:p>
          <a:p>
            <a:r>
              <a:rPr lang="en-US" dirty="0" err="1"/>
              <a:t>Eg</a:t>
            </a:r>
            <a:r>
              <a:rPr lang="en-US" dirty="0"/>
              <a:t>. If we were asked to solve an analogy, group a series of letters according to some criterion or remember a set of numbers, we would be using fluid intelligence. We use fluid intelligence when we’re trying to rapidly solve a puzzle </a:t>
            </a:r>
          </a:p>
          <a:p>
            <a:r>
              <a:rPr lang="en-US" dirty="0">
                <a:solidFill>
                  <a:srgbClr val="7030A0"/>
                </a:solidFill>
              </a:rPr>
              <a:t>( mobile lock pattern 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tx1"/>
                </a:solidFill>
              </a:rPr>
              <a:t>2) Crystallized intelligence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524000"/>
            <a:ext cx="7467600" cy="4873752"/>
          </a:xfrm>
        </p:spPr>
        <p:txBody>
          <a:bodyPr/>
          <a:lstStyle/>
          <a:p>
            <a:r>
              <a:rPr lang="en-US" dirty="0"/>
              <a:t>Crystallized intelligence is the accumulation of information, knowledge, and skills that people have learned through experience and education &amp; that they can apply in problem-solving situations. </a:t>
            </a:r>
          </a:p>
          <a:p>
            <a:r>
              <a:rPr lang="en-US" dirty="0"/>
              <a:t>It reflects our ability to call up information from long-term memory. We would be likely to rely on crystallized intelligence .</a:t>
            </a:r>
          </a:p>
          <a:p>
            <a:r>
              <a:rPr lang="en-US" dirty="0"/>
              <a:t>For instance, if we were asked to participate in a discussion about solution to causes of poverty, a task that allows us to draw on our own past experiences &amp; knowledge of world.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In contrast to fluid intelligence, which reflects a more general kind of intelligence, crystallized intelligence is more a reflection of culture in which a person is raised. </a:t>
            </a:r>
          </a:p>
          <a:p>
            <a:endParaRPr lang="en-US" dirty="0"/>
          </a:p>
          <a:p>
            <a:r>
              <a:rPr lang="en-US" dirty="0"/>
              <a:t> The differences between fluid intelligence &amp; crystallized intelligence become especially evident in late adulthood, when people show declines in fluid, but not crystallized, intelligence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u="sng" dirty="0">
                <a:solidFill>
                  <a:schemeClr val="tx1"/>
                </a:solidFill>
              </a:rPr>
              <a:t>Theories /Approaches of Intelligence</a:t>
            </a:r>
            <a:br>
              <a:rPr lang="en-US" u="sng" dirty="0"/>
            </a:b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fontAlgn="base">
              <a:buNone/>
            </a:pPr>
            <a:r>
              <a:rPr lang="en-US" dirty="0"/>
              <a:t>   Different researchers have proposed a </a:t>
            </a:r>
            <a:r>
              <a:rPr lang="en-US" u="sng" dirty="0">
                <a:hlinkClick r:id="rId2"/>
              </a:rPr>
              <a:t>variety of theories</a:t>
            </a:r>
            <a:r>
              <a:rPr lang="en-US" dirty="0"/>
              <a:t> to explain the nature of intelligence. Here are some of the major theories of intelligence that have emerged during the last 100 years.</a:t>
            </a:r>
          </a:p>
          <a:p>
            <a:pPr fontAlgn="base"/>
            <a:r>
              <a:rPr lang="en-US" sz="2800" dirty="0">
                <a:solidFill>
                  <a:srgbClr val="C00000"/>
                </a:solidFill>
              </a:rPr>
              <a:t>Is intelligence a single, general ability, or is it multifaceted and related to specific abilities?</a:t>
            </a:r>
          </a:p>
          <a:p>
            <a:endParaRPr lang="en-US"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tx1"/>
                </a:solidFill>
              </a:rPr>
              <a:t>General Intelligence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62000" y="1752600"/>
            <a:ext cx="76200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800" dirty="0"/>
              <a:t>British psychologist Charles Spearman (1863–1945) described a concept he referred to as </a:t>
            </a:r>
            <a:r>
              <a:rPr lang="en-US" sz="2800" dirty="0">
                <a:hlinkClick r:id="rId2"/>
              </a:rPr>
              <a:t>general intelligence</a:t>
            </a:r>
            <a:r>
              <a:rPr lang="en-US" sz="2800" dirty="0"/>
              <a:t> or the g factor. </a:t>
            </a:r>
          </a:p>
          <a:p>
            <a:pPr fontAlgn="base"/>
            <a:r>
              <a:rPr lang="en-US" sz="2800" b="1" dirty="0">
                <a:solidFill>
                  <a:srgbClr val="C00000"/>
                </a:solidFill>
              </a:rPr>
              <a:t>g or g -factor  </a:t>
            </a:r>
            <a:r>
              <a:rPr lang="en-US" sz="2800" dirty="0"/>
              <a:t>The single, general factor for mental ability assumed to underlie intelligence in some early theories of intelligence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None/>
            </a:pPr>
            <a:endParaRPr lang="en-GB" dirty="0"/>
          </a:p>
          <a:p>
            <a:pPr>
              <a:buNone/>
            </a:pPr>
            <a:endParaRPr lang="en-GB" dirty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tx1"/>
                </a:solidFill>
              </a:rPr>
              <a:t>General Intelligence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/>
              <a:t>Early psychologists interested in intelligence assumed that there was a single, general factor for mental ability, which they called g, or the g-factor. </a:t>
            </a:r>
          </a:p>
          <a:p>
            <a:pPr fontAlgn="base"/>
            <a:r>
              <a:rPr lang="en-US" dirty="0"/>
              <a:t>This assumption was based on the fact that different types of measures of intelligence, whether they focused on, say, mathematical expertise, verbal competency, or spatial visualization skills, all ranked test-takers in roughly the same order. </a:t>
            </a:r>
          </a:p>
          <a:p>
            <a:pPr fontAlgn="base"/>
            <a:r>
              <a:rPr lang="en-US" dirty="0"/>
              <a:t>People who were good on one test generally were good on others; those who did poorly on one test tended to do poorly on others.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riel">
    <a:dk1>
      <a:sysClr val="windowText" lastClr="000000"/>
    </a:dk1>
    <a:lt1>
      <a:sysClr val="window" lastClr="FFFFFF"/>
    </a:lt1>
    <a:dk2>
      <a:srgbClr val="575F6D"/>
    </a:dk2>
    <a:lt2>
      <a:srgbClr val="FFF39D"/>
    </a:lt2>
    <a:accent1>
      <a:srgbClr val="FE8637"/>
    </a:accent1>
    <a:accent2>
      <a:srgbClr val="7598D9"/>
    </a:accent2>
    <a:accent3>
      <a:srgbClr val="B32C16"/>
    </a:accent3>
    <a:accent4>
      <a:srgbClr val="F5CD2D"/>
    </a:accent4>
    <a:accent5>
      <a:srgbClr val="AEBAD5"/>
    </a:accent5>
    <a:accent6>
      <a:srgbClr val="777C84"/>
    </a:accent6>
    <a:hlink>
      <a:srgbClr val="D2611C"/>
    </a:hlink>
    <a:folHlink>
      <a:srgbClr val="3B435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1147</TotalTime>
  <Words>1479</Words>
  <Application>Microsoft Office PowerPoint</Application>
  <PresentationFormat>On-screen Show (4:3)</PresentationFormat>
  <Paragraphs>107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Century Schoolbook</vt:lpstr>
      <vt:lpstr>Wingdings</vt:lpstr>
      <vt:lpstr>Wingdings 2</vt:lpstr>
      <vt:lpstr>Oriel</vt:lpstr>
      <vt:lpstr>PowerPoint Presentation</vt:lpstr>
      <vt:lpstr>PowerPoint Presentation</vt:lpstr>
      <vt:lpstr>PowerPoint Presentation</vt:lpstr>
      <vt:lpstr>PowerPoint Presentation</vt:lpstr>
      <vt:lpstr>2) Crystallized intelligence</vt:lpstr>
      <vt:lpstr>PowerPoint Presentation</vt:lpstr>
      <vt:lpstr>Theories /Approaches of Intelligence </vt:lpstr>
      <vt:lpstr>General Intelligence</vt:lpstr>
      <vt:lpstr>General Intelligence</vt:lpstr>
      <vt:lpstr>Theory of Multiple Intelligences </vt:lpstr>
      <vt:lpstr>PowerPoint Presentation</vt:lpstr>
      <vt:lpstr>PowerPoint Presentation</vt:lpstr>
      <vt:lpstr>PowerPoint Presentation</vt:lpstr>
      <vt:lpstr>Triarchic Theory of Intelligence  by Robert Sternberg  </vt:lpstr>
      <vt:lpstr>successful intelligence</vt:lpstr>
      <vt:lpstr>PowerPoint Presentation</vt:lpstr>
      <vt:lpstr>Assessing Intelligence </vt:lpstr>
      <vt:lpstr>BINET AND THE DEVELOPMENT OF IQ TESTS</vt:lpstr>
      <vt:lpstr>PowerPoint Presentation</vt:lpstr>
      <vt:lpstr>PowerPoint Presentation</vt:lpstr>
      <vt:lpstr>intelligence quotient (IQ),</vt:lpstr>
      <vt:lpstr>PowerPoint Presentation</vt:lpstr>
      <vt:lpstr>INTELLECTUAL DISABILITIES (MENTAL RETARDATION)</vt:lpstr>
      <vt:lpstr>Down syndrome</vt:lpstr>
      <vt:lpstr>PowerPoint Presentation</vt:lpstr>
      <vt:lpstr>IDENTIFYING THE ROOTS OF INTELLECTUAL DISABILITIES</vt:lpstr>
      <vt:lpstr>PowerPoint Presentation</vt:lpstr>
      <vt:lpstr>IDENTIFYING THE ROOTS OF INTELLECTUAL DISABILITIES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9 Orbits</dc:creator>
  <cp:lastModifiedBy>Ishfaq</cp:lastModifiedBy>
  <cp:revision>54</cp:revision>
  <dcterms:created xsi:type="dcterms:W3CDTF">2021-04-01T18:45:27Z</dcterms:created>
  <dcterms:modified xsi:type="dcterms:W3CDTF">2024-05-26T12:52:24Z</dcterms:modified>
</cp:coreProperties>
</file>

<file path=docProps/thumbnail.jpeg>
</file>